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67" r:id="rId2"/>
    <p:sldId id="265" r:id="rId3"/>
    <p:sldId id="261" r:id="rId4"/>
    <p:sldId id="268" r:id="rId5"/>
    <p:sldId id="262" r:id="rId6"/>
    <p:sldId id="266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5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6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F8C04-1E80-445C-9EBC-F06F88E8664D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0F701-5A23-4C3D-B60B-9467BC87A8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799114" y="6277684"/>
            <a:ext cx="2977595" cy="3651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err="1" smtClean="0"/>
              <a:t>Curs</a:t>
            </a:r>
            <a:r>
              <a:rPr lang="es-ES" dirty="0" smtClean="0"/>
              <a:t> </a:t>
            </a:r>
            <a:r>
              <a:rPr lang="es-ES" dirty="0" err="1" smtClean="0"/>
              <a:t>acadèmic</a:t>
            </a:r>
            <a:endParaRPr lang="es-ES" dirty="0"/>
          </a:p>
        </p:txBody>
      </p:sp>
      <p:pic>
        <p:nvPicPr>
          <p:cNvPr id="21" name="Imagen 8" descr="A_4528888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Agrupar 21"/>
          <p:cNvGrpSpPr/>
          <p:nvPr userDrawn="1"/>
        </p:nvGrpSpPr>
        <p:grpSpPr>
          <a:xfrm>
            <a:off x="3995936" y="0"/>
            <a:ext cx="5148064" cy="6597352"/>
            <a:chOff x="3491880" y="0"/>
            <a:chExt cx="5400600" cy="6597352"/>
          </a:xfrm>
        </p:grpSpPr>
        <p:sp>
          <p:nvSpPr>
            <p:cNvPr id="23" name="Paralelogramo 11"/>
            <p:cNvSpPr>
              <a:spLocks noChangeArrowheads="1"/>
            </p:cNvSpPr>
            <p:nvPr/>
          </p:nvSpPr>
          <p:spPr bwMode="auto">
            <a:xfrm flipH="1">
              <a:off x="3491880" y="1289"/>
              <a:ext cx="4176713" cy="6596063"/>
            </a:xfrm>
            <a:prstGeom prst="parallelogram">
              <a:avLst>
                <a:gd name="adj" fmla="val 2184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Rectángulo 23"/>
            <p:cNvSpPr/>
            <p:nvPr/>
          </p:nvSpPr>
          <p:spPr bwMode="auto">
            <a:xfrm>
              <a:off x="6228184" y="0"/>
              <a:ext cx="2664296" cy="659735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5" name="Triángulo rectángulo 3"/>
          <p:cNvSpPr>
            <a:spLocks noChangeArrowheads="1"/>
          </p:cNvSpPr>
          <p:nvPr userDrawn="1"/>
        </p:nvSpPr>
        <p:spPr bwMode="auto">
          <a:xfrm flipH="1">
            <a:off x="-146050" y="5229225"/>
            <a:ext cx="9326563" cy="1652588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6" name="Rectangle 3"/>
          <p:cNvSpPr>
            <a:spLocks/>
          </p:cNvSpPr>
          <p:nvPr userDrawn="1"/>
        </p:nvSpPr>
        <p:spPr bwMode="auto">
          <a:xfrm>
            <a:off x="5181600" y="152400"/>
            <a:ext cx="3771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r"/>
            <a:endParaRPr lang="es-ES" sz="2400">
              <a:solidFill>
                <a:schemeClr val="tx1"/>
              </a:solidFill>
              <a:latin typeface="Verdana" charset="0"/>
            </a:endParaRPr>
          </a:p>
        </p:txBody>
      </p:sp>
      <p:sp>
        <p:nvSpPr>
          <p:cNvPr id="27" name="Triángulo isósceles 7"/>
          <p:cNvSpPr>
            <a:spLocks noChangeArrowheads="1"/>
          </p:cNvSpPr>
          <p:nvPr userDrawn="1"/>
        </p:nvSpPr>
        <p:spPr bwMode="auto">
          <a:xfrm rot="5400000">
            <a:off x="1831976" y="3530474"/>
            <a:ext cx="1484312" cy="5148263"/>
          </a:xfrm>
          <a:prstGeom prst="triangle">
            <a:avLst>
              <a:gd name="adj" fmla="val 39667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28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732463"/>
            <a:ext cx="26638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riángulo rectángulo 29"/>
          <p:cNvSpPr>
            <a:spLocks noChangeArrowheads="1"/>
          </p:cNvSpPr>
          <p:nvPr userDrawn="1"/>
        </p:nvSpPr>
        <p:spPr bwMode="auto">
          <a:xfrm flipV="1">
            <a:off x="-25400" y="-26988"/>
            <a:ext cx="5245100" cy="792163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" name="Rectangle 1"/>
          <p:cNvSpPr>
            <a:spLocks/>
          </p:cNvSpPr>
          <p:nvPr userDrawn="1"/>
        </p:nvSpPr>
        <p:spPr bwMode="auto">
          <a:xfrm>
            <a:off x="50334" y="44450"/>
            <a:ext cx="2411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1800" b="0" dirty="0" err="1" smtClean="0">
                <a:solidFill>
                  <a:schemeClr val="bg1"/>
                </a:solidFill>
                <a:latin typeface="Verdana" charset="0"/>
              </a:rPr>
              <a:t>ibdigital</a:t>
            </a:r>
            <a:r>
              <a:rPr lang="en-US" sz="2000" b="1" dirty="0" err="1" smtClean="0">
                <a:solidFill>
                  <a:schemeClr val="bg1"/>
                </a:solidFill>
                <a:latin typeface="Verdana" charset="0"/>
              </a:rPr>
              <a:t>.uib.cat</a:t>
            </a:r>
            <a:endParaRPr lang="en-US" sz="2000" b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870139" y="476251"/>
            <a:ext cx="3906570" cy="4886198"/>
          </a:xfrm>
          <a:prstGeom prst="rect">
            <a:avLst/>
          </a:prstGeom>
        </p:spPr>
        <p:txBody>
          <a:bodyPr/>
          <a:lstStyle>
            <a:lvl1pPr algn="r">
              <a:defRPr sz="2000" b="0">
                <a:solidFill>
                  <a:srgbClr val="3462C0"/>
                </a:solidFill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4400" b="1" dirty="0" err="1" smtClean="0">
                <a:solidFill>
                  <a:srgbClr val="3462C0"/>
                </a:solidFill>
                <a:latin typeface="Gill Sans"/>
                <a:sym typeface="Gill Sans"/>
              </a:rPr>
              <a:t>Butlletí</a:t>
            </a:r>
            <a:r>
              <a:rPr lang="es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 de la </a:t>
            </a:r>
            <a:r>
              <a:rPr lang="es-ES" sz="4400" b="1" dirty="0" err="1" smtClean="0">
                <a:solidFill>
                  <a:srgbClr val="3462C0"/>
                </a:solidFill>
                <a:latin typeface="Gill Sans"/>
                <a:sym typeface="Gill Sans"/>
              </a:rPr>
              <a:t>Reial</a:t>
            </a:r>
            <a:r>
              <a:rPr lang="es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 </a:t>
            </a:r>
            <a:r>
              <a:rPr lang="es-ES" sz="4400" b="1" dirty="0" err="1" smtClean="0">
                <a:solidFill>
                  <a:srgbClr val="3462C0"/>
                </a:solidFill>
                <a:latin typeface="Gill Sans"/>
                <a:sym typeface="Gill Sans"/>
              </a:rPr>
              <a:t>Acadèmia</a:t>
            </a:r>
            <a:r>
              <a:rPr lang="es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 de </a:t>
            </a:r>
            <a:r>
              <a:rPr lang="es-ES" sz="4400" b="1" dirty="0" err="1" smtClean="0">
                <a:solidFill>
                  <a:srgbClr val="3462C0"/>
                </a:solidFill>
                <a:latin typeface="Gill Sans"/>
                <a:sym typeface="Gill Sans"/>
              </a:rPr>
              <a:t>Jurisprudència</a:t>
            </a:r>
            <a:r>
              <a:rPr lang="es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 i </a:t>
            </a:r>
            <a:r>
              <a:rPr lang="es-ES" sz="4400" b="1" dirty="0" err="1" smtClean="0">
                <a:solidFill>
                  <a:srgbClr val="3462C0"/>
                </a:solidFill>
                <a:latin typeface="Gill Sans"/>
                <a:sym typeface="Gill Sans"/>
              </a:rPr>
              <a:t>Legislació</a:t>
            </a:r>
            <a:r>
              <a:rPr lang="es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 de les Illes Balears</a:t>
            </a:r>
            <a:endParaRPr lang="ca-ES" sz="4400" b="1" dirty="0">
              <a:solidFill>
                <a:srgbClr val="3462C0"/>
              </a:solidFill>
              <a:latin typeface="Gill Sans"/>
              <a:sym typeface="Gill Sans"/>
            </a:endParaRPr>
          </a:p>
        </p:txBody>
      </p:sp>
      <p:sp>
        <p:nvSpPr>
          <p:cNvPr id="18" name="CuadroTexto 17"/>
          <p:cNvSpPr txBox="1"/>
          <p:nvPr userDrawn="1"/>
        </p:nvSpPr>
        <p:spPr>
          <a:xfrm>
            <a:off x="-1112621" y="19891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2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grpSp>
        <p:nvGrpSpPr>
          <p:cNvPr id="8" name="Agrupar 7"/>
          <p:cNvGrpSpPr/>
          <p:nvPr userDrawn="1"/>
        </p:nvGrpSpPr>
        <p:grpSpPr>
          <a:xfrm rot="10800000">
            <a:off x="0" y="0"/>
            <a:ext cx="5148064" cy="6597352"/>
            <a:chOff x="3491880" y="0"/>
            <a:chExt cx="5400600" cy="6597352"/>
          </a:xfrm>
        </p:grpSpPr>
        <p:sp>
          <p:nvSpPr>
            <p:cNvPr id="10" name="Rectángulo 9"/>
            <p:cNvSpPr/>
            <p:nvPr/>
          </p:nvSpPr>
          <p:spPr bwMode="auto">
            <a:xfrm>
              <a:off x="6228184" y="0"/>
              <a:ext cx="2664296" cy="659735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" name="Paralelogramo 11"/>
            <p:cNvSpPr>
              <a:spLocks noChangeArrowheads="1"/>
            </p:cNvSpPr>
            <p:nvPr/>
          </p:nvSpPr>
          <p:spPr bwMode="auto">
            <a:xfrm flipH="1">
              <a:off x="3491880" y="1289"/>
              <a:ext cx="4176713" cy="6596063"/>
            </a:xfrm>
            <a:prstGeom prst="parallelogram">
              <a:avLst>
                <a:gd name="adj" fmla="val 2184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114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75856" y="2636912"/>
            <a:ext cx="2592313" cy="152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riángulo rectángulo 5"/>
          <p:cNvSpPr>
            <a:spLocks noChangeArrowheads="1"/>
          </p:cNvSpPr>
          <p:nvPr userDrawn="1"/>
        </p:nvSpPr>
        <p:spPr bwMode="auto">
          <a:xfrm flipH="1">
            <a:off x="-146050" y="5876925"/>
            <a:ext cx="9326563" cy="1004888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" name="Triángulo rectángulo 5"/>
          <p:cNvSpPr>
            <a:spLocks noChangeArrowheads="1"/>
          </p:cNvSpPr>
          <p:nvPr userDrawn="1"/>
        </p:nvSpPr>
        <p:spPr bwMode="auto">
          <a:xfrm flipV="1">
            <a:off x="-25400" y="-26988"/>
            <a:ext cx="5245100" cy="792163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22738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</a:t>
            </a:r>
            <a:r>
              <a:rPr lang="es-ES" dirty="0" smtClean="0"/>
              <a:t>nivel</a:t>
            </a:r>
            <a:endParaRPr lang="es-ES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85F6-556F-4B02-9E11-D5D6E6A8B8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0978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Agrupar 18"/>
          <p:cNvGrpSpPr/>
          <p:nvPr userDrawn="1"/>
        </p:nvGrpSpPr>
        <p:grpSpPr>
          <a:xfrm>
            <a:off x="1907704" y="0"/>
            <a:ext cx="7236296" cy="6858000"/>
            <a:chOff x="3491880" y="0"/>
            <a:chExt cx="5400600" cy="6597352"/>
          </a:xfrm>
        </p:grpSpPr>
        <p:sp>
          <p:nvSpPr>
            <p:cNvPr id="20" name="Paralelogramo 11"/>
            <p:cNvSpPr>
              <a:spLocks noChangeArrowheads="1"/>
            </p:cNvSpPr>
            <p:nvPr/>
          </p:nvSpPr>
          <p:spPr bwMode="auto">
            <a:xfrm flipH="1">
              <a:off x="3491880" y="1289"/>
              <a:ext cx="4176713" cy="6596063"/>
            </a:xfrm>
            <a:prstGeom prst="parallelogram">
              <a:avLst>
                <a:gd name="adj" fmla="val 2184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Rectángulo 20"/>
            <p:cNvSpPr/>
            <p:nvPr/>
          </p:nvSpPr>
          <p:spPr bwMode="auto">
            <a:xfrm>
              <a:off x="6228184" y="0"/>
              <a:ext cx="2664296" cy="659735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" name="Triángulo rectángulo 5"/>
          <p:cNvSpPr>
            <a:spLocks noChangeArrowheads="1"/>
          </p:cNvSpPr>
          <p:nvPr userDrawn="1"/>
        </p:nvSpPr>
        <p:spPr bwMode="auto">
          <a:xfrm flipH="1">
            <a:off x="-146050" y="5876925"/>
            <a:ext cx="9326563" cy="1004888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3" name="Triángulo rectángulo 22"/>
          <p:cNvSpPr>
            <a:spLocks noChangeArrowheads="1"/>
          </p:cNvSpPr>
          <p:nvPr userDrawn="1"/>
        </p:nvSpPr>
        <p:spPr bwMode="auto">
          <a:xfrm flipV="1">
            <a:off x="-25400" y="-26988"/>
            <a:ext cx="5245100" cy="792163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4" name="Rectangle 1"/>
          <p:cNvSpPr>
            <a:spLocks/>
          </p:cNvSpPr>
          <p:nvPr userDrawn="1"/>
        </p:nvSpPr>
        <p:spPr bwMode="auto">
          <a:xfrm>
            <a:off x="179388" y="44450"/>
            <a:ext cx="2232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  <a:latin typeface="Verdana" charset="0"/>
              </a:rPr>
              <a:t>ibdigital</a:t>
            </a:r>
            <a:r>
              <a:rPr lang="en-US" sz="2000" b="1" dirty="0" err="1" smtClean="0">
                <a:solidFill>
                  <a:schemeClr val="bg1"/>
                </a:solidFill>
                <a:latin typeface="Verdana" charset="0"/>
              </a:rPr>
              <a:t>.uib.cat</a:t>
            </a:r>
            <a:endParaRPr lang="en-US" sz="2000" b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439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459AE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N W3"/>
              <a:cs typeface="ヒラギノ角ゴ ProN W3"/>
            </a:endParaRPr>
          </a:p>
        </p:txBody>
      </p:sp>
      <p:grpSp>
        <p:nvGrpSpPr>
          <p:cNvPr id="19" name="Agrupar 18"/>
          <p:cNvGrpSpPr/>
          <p:nvPr userDrawn="1"/>
        </p:nvGrpSpPr>
        <p:grpSpPr>
          <a:xfrm>
            <a:off x="1907704" y="0"/>
            <a:ext cx="7236296" cy="6858000"/>
            <a:chOff x="3491880" y="0"/>
            <a:chExt cx="5400600" cy="6597352"/>
          </a:xfrm>
        </p:grpSpPr>
        <p:sp>
          <p:nvSpPr>
            <p:cNvPr id="20" name="Paralelogramo 11"/>
            <p:cNvSpPr>
              <a:spLocks noChangeArrowheads="1"/>
            </p:cNvSpPr>
            <p:nvPr/>
          </p:nvSpPr>
          <p:spPr bwMode="auto">
            <a:xfrm flipH="1">
              <a:off x="3491880" y="1289"/>
              <a:ext cx="4176713" cy="6596063"/>
            </a:xfrm>
            <a:prstGeom prst="parallelogram">
              <a:avLst>
                <a:gd name="adj" fmla="val 21847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Rectángulo 20"/>
            <p:cNvSpPr/>
            <p:nvPr/>
          </p:nvSpPr>
          <p:spPr bwMode="auto">
            <a:xfrm>
              <a:off x="6228184" y="0"/>
              <a:ext cx="2664296" cy="659735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" name="Triángulo rectángulo 5"/>
          <p:cNvSpPr>
            <a:spLocks noChangeArrowheads="1"/>
          </p:cNvSpPr>
          <p:nvPr userDrawn="1"/>
        </p:nvSpPr>
        <p:spPr bwMode="auto">
          <a:xfrm flipH="1">
            <a:off x="-146050" y="5876925"/>
            <a:ext cx="9326563" cy="1004888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3" name="Triángulo rectángulo 22"/>
          <p:cNvSpPr>
            <a:spLocks noChangeArrowheads="1"/>
          </p:cNvSpPr>
          <p:nvPr userDrawn="1"/>
        </p:nvSpPr>
        <p:spPr bwMode="auto">
          <a:xfrm flipV="1">
            <a:off x="-25400" y="-26988"/>
            <a:ext cx="5245100" cy="792163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4" name="Rectangle 1"/>
          <p:cNvSpPr>
            <a:spLocks/>
          </p:cNvSpPr>
          <p:nvPr userDrawn="1"/>
        </p:nvSpPr>
        <p:spPr bwMode="auto">
          <a:xfrm>
            <a:off x="179388" y="44450"/>
            <a:ext cx="22320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bg1"/>
                </a:solidFill>
                <a:latin typeface="Verdana" charset="0"/>
              </a:rPr>
              <a:t>ibdigital</a:t>
            </a:r>
            <a:r>
              <a:rPr lang="en-US" sz="2000" b="1" dirty="0" err="1" smtClean="0">
                <a:solidFill>
                  <a:schemeClr val="bg1"/>
                </a:solidFill>
                <a:latin typeface="Verdana" charset="0"/>
              </a:rPr>
              <a:t>.uib.cat</a:t>
            </a:r>
            <a:endParaRPr lang="en-US" sz="2000" b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81160" y="1049538"/>
            <a:ext cx="5877279" cy="4525963"/>
          </a:xfrm>
        </p:spPr>
        <p:txBody>
          <a:bodyPr/>
          <a:lstStyle>
            <a:lvl1pPr>
              <a:defRPr>
                <a:solidFill>
                  <a:srgbClr val="3462C0"/>
                </a:solidFill>
              </a:defRPr>
            </a:lvl1pPr>
            <a:lvl2pPr>
              <a:defRPr>
                <a:solidFill>
                  <a:srgbClr val="3462C0"/>
                </a:solidFill>
              </a:defRPr>
            </a:lvl2pPr>
            <a:lvl3pPr>
              <a:defRPr>
                <a:solidFill>
                  <a:srgbClr val="3462C0"/>
                </a:solidFill>
              </a:defRPr>
            </a:lvl3pPr>
            <a:lvl4pPr>
              <a:defRPr>
                <a:solidFill>
                  <a:srgbClr val="3462C0"/>
                </a:solidFill>
              </a:defRPr>
            </a:lvl4pPr>
            <a:lvl5pPr>
              <a:defRPr>
                <a:solidFill>
                  <a:srgbClr val="3462C0"/>
                </a:solidFill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8250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23460" y="2273274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>
                <a:solidFill>
                  <a:srgbClr val="376092"/>
                </a:solidFill>
              </a:defRPr>
            </a:lvl1pPr>
          </a:lstStyle>
          <a:p>
            <a:r>
              <a:rPr lang="ca-ES" sz="4400" b="1" dirty="0" smtClean="0">
                <a:solidFill>
                  <a:srgbClr val="3462C0"/>
                </a:solidFill>
                <a:latin typeface="Gill Sans"/>
                <a:sym typeface="Gill Sans"/>
              </a:rPr>
              <a:t>Títol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374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 userDrawn="1"/>
        </p:nvSpPr>
        <p:spPr bwMode="auto">
          <a:xfrm>
            <a:off x="323528" y="1535585"/>
            <a:ext cx="4176464" cy="4125663"/>
          </a:xfrm>
          <a:prstGeom prst="roundRect">
            <a:avLst/>
          </a:prstGeom>
          <a:solidFill>
            <a:srgbClr val="C0D3FD">
              <a:alpha val="7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N W3"/>
              <a:cs typeface="ヒラギノ角ゴ ProN W3"/>
            </a:endParaRPr>
          </a:p>
        </p:txBody>
      </p:sp>
      <p:sp>
        <p:nvSpPr>
          <p:cNvPr id="10" name="Rectángulo redondeado 9"/>
          <p:cNvSpPr/>
          <p:nvPr userDrawn="1"/>
        </p:nvSpPr>
        <p:spPr bwMode="auto">
          <a:xfrm>
            <a:off x="4716016" y="1535585"/>
            <a:ext cx="4176464" cy="4125663"/>
          </a:xfrm>
          <a:prstGeom prst="roundRect">
            <a:avLst/>
          </a:prstGeom>
          <a:solidFill>
            <a:srgbClr val="C0D3FD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N W3"/>
              <a:cs typeface="ヒラギノ角ゴ ProN W3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819953"/>
            <a:ext cx="4038600" cy="3789262"/>
          </a:xfrm>
        </p:spPr>
        <p:txBody>
          <a:bodyPr/>
          <a:lstStyle>
            <a:lvl1pPr>
              <a:defRPr sz="2800">
                <a:solidFill>
                  <a:srgbClr val="3462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19953"/>
            <a:ext cx="4038600" cy="3789262"/>
          </a:xfrm>
        </p:spPr>
        <p:txBody>
          <a:bodyPr/>
          <a:lstStyle>
            <a:lvl1pPr>
              <a:defRPr sz="2800">
                <a:solidFill>
                  <a:srgbClr val="3462C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4113497" y="65561"/>
            <a:ext cx="4778982" cy="958164"/>
          </a:xfrm>
          <a:prstGeom prst="rect">
            <a:avLst/>
          </a:prstGeom>
        </p:spPr>
        <p:txBody>
          <a:bodyPr/>
          <a:lstStyle>
            <a:lvl1pPr algn="r">
              <a:defRPr sz="3200" b="1">
                <a:solidFill>
                  <a:srgbClr val="0065BD"/>
                </a:solidFill>
              </a:defRPr>
            </a:lvl1pPr>
          </a:lstStyle>
          <a:p>
            <a:r>
              <a:rPr lang="es-ES" dirty="0" smtClean="0"/>
              <a:t>título </a:t>
            </a:r>
            <a:r>
              <a:rPr lang="es-ES" dirty="0"/>
              <a:t>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53562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4362" y="142273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4362" y="2158337"/>
            <a:ext cx="4040188" cy="36180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418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01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1027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4340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406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20374"/>
            <a:ext cx="3008313" cy="61472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3462C0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370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749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D03479-28E8-944A-BEE8-C7C48B9940D6}" type="datetimeFigureOut">
              <a:rPr lang="es-ES" smtClean="0"/>
              <a:pPr/>
              <a:t>07/09/2016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125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71880" y="98210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9B02-C54A-4848-804C-85C6D7D4FA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Triángulo rectángulo 5"/>
          <p:cNvSpPr>
            <a:spLocks noChangeArrowheads="1"/>
          </p:cNvSpPr>
          <p:nvPr userDrawn="1"/>
        </p:nvSpPr>
        <p:spPr bwMode="auto">
          <a:xfrm flipH="1">
            <a:off x="-146050" y="5876925"/>
            <a:ext cx="9326563" cy="1004888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" name="Triángulo rectángulo 7"/>
          <p:cNvSpPr>
            <a:spLocks noChangeArrowheads="1"/>
          </p:cNvSpPr>
          <p:nvPr userDrawn="1"/>
        </p:nvSpPr>
        <p:spPr bwMode="auto">
          <a:xfrm flipV="1">
            <a:off x="-25400" y="-26988"/>
            <a:ext cx="5245100" cy="792163"/>
          </a:xfrm>
          <a:prstGeom prst="rtTriangle">
            <a:avLst/>
          </a:prstGeom>
          <a:solidFill>
            <a:srgbClr val="3459A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9" name="Rectangle 1"/>
          <p:cNvSpPr>
            <a:spLocks/>
          </p:cNvSpPr>
          <p:nvPr userDrawn="1"/>
        </p:nvSpPr>
        <p:spPr bwMode="auto">
          <a:xfrm>
            <a:off x="179388" y="44450"/>
            <a:ext cx="23456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1800" b="0" dirty="0" err="1" smtClean="0">
                <a:solidFill>
                  <a:schemeClr val="bg1"/>
                </a:solidFill>
                <a:latin typeface="Verdana" charset="0"/>
              </a:rPr>
              <a:t>ibdigital</a:t>
            </a:r>
            <a:r>
              <a:rPr lang="en-US" sz="2000" b="1" dirty="0" err="1" smtClean="0">
                <a:solidFill>
                  <a:schemeClr val="bg1"/>
                </a:solidFill>
                <a:latin typeface="Verdana" charset="0"/>
              </a:rPr>
              <a:t>.uib.cat</a:t>
            </a:r>
            <a:endParaRPr lang="en-US" sz="2000" b="1" dirty="0">
              <a:solidFill>
                <a:schemeClr val="bg1"/>
              </a:solidFill>
              <a:latin typeface="Verdana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874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462C0"/>
          </a:solidFill>
          <a:latin typeface="Gill Sans"/>
          <a:ea typeface="+mn-ea"/>
          <a:cs typeface="Gill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3462C0"/>
          </a:solidFill>
          <a:latin typeface="Gill Sans"/>
          <a:ea typeface="+mn-ea"/>
          <a:cs typeface="Gill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462C0"/>
          </a:solidFill>
          <a:latin typeface="Gill Sans"/>
          <a:ea typeface="+mn-ea"/>
          <a:cs typeface="Gill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462C0"/>
          </a:solidFill>
          <a:latin typeface="Gill Sans"/>
          <a:ea typeface="+mn-ea"/>
          <a:cs typeface="Gill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462C0"/>
          </a:solidFill>
          <a:latin typeface="Gill Sans"/>
          <a:ea typeface="+mn-ea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4"/>
          <p:cNvSpPr/>
          <p:nvPr/>
        </p:nvSpPr>
        <p:spPr>
          <a:xfrm>
            <a:off x="6153150" y="6216099"/>
            <a:ext cx="27378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ca-ES" sz="2800" dirty="0" smtClean="0">
                <a:solidFill>
                  <a:schemeClr val="bg1"/>
                </a:solidFill>
                <a:latin typeface="Gill Sans"/>
                <a:sym typeface="Gill Sans"/>
              </a:rPr>
              <a:t>Setembre 2016</a:t>
            </a:r>
            <a:endParaRPr lang="ca-ES" sz="2800" dirty="0">
              <a:solidFill>
                <a:schemeClr val="bg1"/>
              </a:solidFill>
              <a:latin typeface="Gill Sans"/>
              <a:sym typeface="Gill Sans"/>
            </a:endParaRPr>
          </a:p>
        </p:txBody>
      </p:sp>
      <p:pic>
        <p:nvPicPr>
          <p:cNvPr id="5" name="4 Imagen" descr="00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934" y="2166556"/>
            <a:ext cx="7381875" cy="1628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8853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24694" y="1570137"/>
            <a:ext cx="11831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7000" b="1" dirty="0" smtClean="0">
                <a:solidFill>
                  <a:schemeClr val="bg1"/>
                </a:solidFill>
                <a:latin typeface="Arial"/>
                <a:cs typeface="Arial"/>
              </a:rPr>
              <a:t>01</a:t>
            </a:r>
            <a:endParaRPr lang="es-ES" sz="7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333624" y="976160"/>
            <a:ext cx="66445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fr-FR" sz="2000" dirty="0" err="1" smtClean="0">
                <a:solidFill>
                  <a:srgbClr val="3462C0"/>
                </a:solidFill>
              </a:rPr>
              <a:t>Satisfer</a:t>
            </a:r>
            <a:r>
              <a:rPr lang="fr-FR" sz="2000" dirty="0" smtClean="0">
                <a:solidFill>
                  <a:srgbClr val="3462C0"/>
                </a:solidFill>
              </a:rPr>
              <a:t> les </a:t>
            </a:r>
            <a:r>
              <a:rPr lang="fr-FR" sz="2000" dirty="0" err="1" smtClean="0">
                <a:solidFill>
                  <a:srgbClr val="3462C0"/>
                </a:solidFill>
              </a:rPr>
              <a:t>necessitats</a:t>
            </a:r>
            <a:r>
              <a:rPr lang="fr-FR" sz="2000" dirty="0" smtClean="0">
                <a:solidFill>
                  <a:srgbClr val="3462C0"/>
                </a:solidFill>
              </a:rPr>
              <a:t> del </a:t>
            </a:r>
            <a:r>
              <a:rPr lang="fr-FR" sz="2000" dirty="0" err="1" smtClean="0">
                <a:solidFill>
                  <a:srgbClr val="3462C0"/>
                </a:solidFill>
              </a:rPr>
              <a:t>investigadors</a:t>
            </a:r>
            <a:r>
              <a:rPr lang="fr-FR" sz="2000" dirty="0" smtClean="0">
                <a:solidFill>
                  <a:srgbClr val="3462C0"/>
                </a:solidFill>
              </a:rPr>
              <a:t> d’</a:t>
            </a:r>
            <a:r>
              <a:rPr lang="fr-FR" sz="2000" dirty="0" err="1" smtClean="0">
                <a:solidFill>
                  <a:srgbClr val="3462C0"/>
                </a:solidFill>
              </a:rPr>
              <a:t>humanitats</a:t>
            </a:r>
            <a:r>
              <a:rPr lang="fr-FR" sz="2000" dirty="0" smtClean="0">
                <a:solidFill>
                  <a:srgbClr val="3462C0"/>
                </a:solidFill>
              </a:rPr>
              <a:t> </a:t>
            </a:r>
            <a:br>
              <a:rPr lang="fr-FR" sz="2000" dirty="0" smtClean="0">
                <a:solidFill>
                  <a:srgbClr val="3462C0"/>
                </a:solidFill>
              </a:rPr>
            </a:br>
            <a:r>
              <a:rPr lang="fr-FR" sz="2000" dirty="0" smtClean="0">
                <a:solidFill>
                  <a:srgbClr val="3462C0"/>
                </a:solidFill>
              </a:rPr>
              <a:t>i </a:t>
            </a:r>
            <a:r>
              <a:rPr lang="fr-FR" sz="2000" dirty="0" err="1" smtClean="0">
                <a:solidFill>
                  <a:srgbClr val="3462C0"/>
                </a:solidFill>
              </a:rPr>
              <a:t>ciències</a:t>
            </a:r>
            <a:r>
              <a:rPr lang="fr-FR" sz="2000" dirty="0" smtClean="0">
                <a:solidFill>
                  <a:srgbClr val="3462C0"/>
                </a:solidFill>
              </a:rPr>
              <a:t> </a:t>
            </a:r>
            <a:r>
              <a:rPr lang="fr-FR" sz="2000" dirty="0" err="1" smtClean="0">
                <a:solidFill>
                  <a:srgbClr val="3462C0"/>
                </a:solidFill>
              </a:rPr>
              <a:t>socials</a:t>
            </a:r>
            <a:endParaRPr lang="ca-ES" sz="2000" dirty="0">
              <a:solidFill>
                <a:srgbClr val="3462C0"/>
              </a:solidFill>
              <a:latin typeface="Gill Sans"/>
              <a:cs typeface="Gill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198515" y="3669807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2000" dirty="0" err="1" smtClean="0">
                <a:solidFill>
                  <a:srgbClr val="3462C0"/>
                </a:solidFill>
              </a:rPr>
              <a:t>Oferir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als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productors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locals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d’informació</a:t>
            </a:r>
            <a:r>
              <a:rPr lang="es-ES" sz="2000" dirty="0" smtClean="0">
                <a:solidFill>
                  <a:srgbClr val="3462C0"/>
                </a:solidFill>
              </a:rPr>
              <a:t> una plataforma única </a:t>
            </a:r>
            <a:r>
              <a:rPr lang="es-ES" sz="2000" dirty="0" err="1" smtClean="0">
                <a:solidFill>
                  <a:srgbClr val="3462C0"/>
                </a:solidFill>
              </a:rPr>
              <a:t>on</a:t>
            </a:r>
            <a:r>
              <a:rPr lang="es-ES" sz="2000" dirty="0" smtClean="0">
                <a:solidFill>
                  <a:srgbClr val="3462C0"/>
                </a:solidFill>
              </a:rPr>
              <a:t> integrar </a:t>
            </a:r>
            <a:r>
              <a:rPr lang="es-ES" sz="2000" dirty="0" err="1" smtClean="0">
                <a:solidFill>
                  <a:srgbClr val="3462C0"/>
                </a:solidFill>
              </a:rPr>
              <a:t>els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diferents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productes</a:t>
            </a:r>
            <a:r>
              <a:rPr lang="es-ES" sz="2000" dirty="0" smtClean="0">
                <a:solidFill>
                  <a:srgbClr val="3462C0"/>
                </a:solidFill>
              </a:rPr>
              <a:t> per tal </a:t>
            </a:r>
            <a:r>
              <a:rPr lang="es-ES" sz="2000" dirty="0" err="1" smtClean="0">
                <a:solidFill>
                  <a:srgbClr val="3462C0"/>
                </a:solidFill>
              </a:rPr>
              <a:t>d’evitar</a:t>
            </a:r>
            <a:r>
              <a:rPr lang="es-ES" sz="2000" dirty="0" smtClean="0">
                <a:solidFill>
                  <a:srgbClr val="3462C0"/>
                </a:solidFill>
              </a:rPr>
              <a:t> la </a:t>
            </a:r>
            <a:r>
              <a:rPr lang="es-ES" sz="2000" dirty="0" err="1" smtClean="0">
                <a:solidFill>
                  <a:srgbClr val="3462C0"/>
                </a:solidFill>
              </a:rPr>
              <a:t>dispersió</a:t>
            </a:r>
            <a:r>
              <a:rPr lang="es-ES" sz="2000" dirty="0" smtClean="0">
                <a:solidFill>
                  <a:srgbClr val="3462C0"/>
                </a:solidFill>
              </a:rPr>
              <a:t>, </a:t>
            </a:r>
            <a:r>
              <a:rPr lang="es-ES" sz="2000" dirty="0" err="1" smtClean="0">
                <a:solidFill>
                  <a:srgbClr val="3462C0"/>
                </a:solidFill>
              </a:rPr>
              <a:t>augmentar</a:t>
            </a:r>
            <a:r>
              <a:rPr lang="es-ES" sz="2000" dirty="0" smtClean="0">
                <a:solidFill>
                  <a:srgbClr val="3462C0"/>
                </a:solidFill>
              </a:rPr>
              <a:t> la </a:t>
            </a:r>
            <a:r>
              <a:rPr lang="es-ES" sz="2000" dirty="0" err="1" smtClean="0">
                <a:solidFill>
                  <a:srgbClr val="3462C0"/>
                </a:solidFill>
              </a:rPr>
              <a:t>visibilitat</a:t>
            </a:r>
            <a:r>
              <a:rPr lang="es-ES" sz="2000" dirty="0" smtClean="0">
                <a:solidFill>
                  <a:srgbClr val="3462C0"/>
                </a:solidFill>
              </a:rPr>
              <a:t> i </a:t>
            </a:r>
            <a:r>
              <a:rPr lang="es-ES" sz="2000" dirty="0" err="1" smtClean="0">
                <a:solidFill>
                  <a:srgbClr val="3462C0"/>
                </a:solidFill>
              </a:rPr>
              <a:t>aconseguir</a:t>
            </a:r>
            <a:r>
              <a:rPr lang="es-ES" sz="2000" dirty="0" smtClean="0">
                <a:solidFill>
                  <a:srgbClr val="3462C0"/>
                </a:solidFill>
              </a:rPr>
              <a:t> valor </a:t>
            </a:r>
            <a:r>
              <a:rPr lang="es-ES" sz="2000" dirty="0" err="1" smtClean="0">
                <a:solidFill>
                  <a:srgbClr val="3462C0"/>
                </a:solidFill>
              </a:rPr>
              <a:t>afegit</a:t>
            </a:r>
            <a:endParaRPr lang="ca-ES" sz="2000" dirty="0">
              <a:solidFill>
                <a:srgbClr val="3462C0"/>
              </a:solidFill>
              <a:latin typeface="Gill Sans"/>
              <a:cs typeface="Gill Sans"/>
            </a:endParaRPr>
          </a:p>
        </p:txBody>
      </p:sp>
      <p:cxnSp>
        <p:nvCxnSpPr>
          <p:cNvPr id="11" name="Conector recto 10"/>
          <p:cNvCxnSpPr/>
          <p:nvPr/>
        </p:nvCxnSpPr>
        <p:spPr bwMode="auto">
          <a:xfrm>
            <a:off x="0" y="3573016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ángulo 11"/>
          <p:cNvSpPr/>
          <p:nvPr/>
        </p:nvSpPr>
        <p:spPr>
          <a:xfrm>
            <a:off x="539552" y="3789040"/>
            <a:ext cx="11831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7000" b="1" dirty="0" smtClean="0">
                <a:solidFill>
                  <a:schemeClr val="bg1"/>
                </a:solidFill>
                <a:latin typeface="Arial"/>
                <a:cs typeface="Arial"/>
              </a:rPr>
              <a:t>02</a:t>
            </a:r>
            <a:endParaRPr lang="es-ES" sz="7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131840" y="5095472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2000" dirty="0" err="1" smtClean="0">
                <a:solidFill>
                  <a:srgbClr val="3462C0"/>
                </a:solidFill>
              </a:rPr>
              <a:t>Preservació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d’exemplars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únics</a:t>
            </a:r>
            <a:r>
              <a:rPr lang="es-ES" sz="2000" dirty="0" smtClean="0">
                <a:solidFill>
                  <a:srgbClr val="3462C0"/>
                </a:solidFill>
              </a:rPr>
              <a:t>, </a:t>
            </a:r>
            <a:r>
              <a:rPr lang="es-ES" sz="2000" dirty="0" err="1" smtClean="0">
                <a:solidFill>
                  <a:srgbClr val="3462C0"/>
                </a:solidFill>
              </a:rPr>
              <a:t>especialment</a:t>
            </a:r>
            <a:r>
              <a:rPr lang="es-ES" sz="2000" dirty="0" smtClean="0">
                <a:solidFill>
                  <a:srgbClr val="3462C0"/>
                </a:solidFill>
              </a:rPr>
              <a:t> </a:t>
            </a:r>
            <a:r>
              <a:rPr lang="es-ES" sz="2000" dirty="0" err="1" smtClean="0">
                <a:solidFill>
                  <a:srgbClr val="3462C0"/>
                </a:solidFill>
              </a:rPr>
              <a:t>valuosos</a:t>
            </a:r>
            <a:r>
              <a:rPr lang="es-ES" sz="2000" dirty="0" smtClean="0">
                <a:solidFill>
                  <a:srgbClr val="3462C0"/>
                </a:solidFill>
              </a:rPr>
              <a:t> o </a:t>
            </a:r>
            <a:r>
              <a:rPr lang="es-ES" sz="2000" dirty="0" err="1" smtClean="0">
                <a:solidFill>
                  <a:srgbClr val="3462C0"/>
                </a:solidFill>
              </a:rPr>
              <a:t>rars</a:t>
            </a:r>
            <a:endParaRPr lang="es-ES" sz="2000" dirty="0" smtClean="0">
              <a:solidFill>
                <a:srgbClr val="3462C0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1560" y="5157192"/>
            <a:ext cx="11831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7000" b="1" dirty="0" smtClean="0">
                <a:solidFill>
                  <a:schemeClr val="bg1"/>
                </a:solidFill>
                <a:latin typeface="Arial"/>
                <a:cs typeface="Arial"/>
              </a:rPr>
              <a:t>03</a:t>
            </a:r>
            <a:endParaRPr lang="es-ES" sz="7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6" name="Conector recto 15"/>
          <p:cNvCxnSpPr/>
          <p:nvPr/>
        </p:nvCxnSpPr>
        <p:spPr bwMode="auto">
          <a:xfrm>
            <a:off x="0" y="5013176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543176" y="1750315"/>
            <a:ext cx="639692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1600" dirty="0" err="1">
                <a:solidFill>
                  <a:srgbClr val="002060"/>
                </a:solidFill>
              </a:rPr>
              <a:t>Els</a:t>
            </a:r>
            <a:r>
              <a:rPr lang="es-ES" sz="1600" dirty="0">
                <a:solidFill>
                  <a:srgbClr val="002060"/>
                </a:solidFill>
              </a:rPr>
              <a:t> recursos </a:t>
            </a:r>
            <a:r>
              <a:rPr lang="es-ES" sz="1600" dirty="0" err="1">
                <a:solidFill>
                  <a:srgbClr val="002060"/>
                </a:solidFill>
              </a:rPr>
              <a:t>locals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  <a:r>
              <a:rPr lang="es-ES" sz="1600" dirty="0" err="1">
                <a:solidFill>
                  <a:srgbClr val="002060"/>
                </a:solidFill>
              </a:rPr>
              <a:t>són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  <a:r>
              <a:rPr lang="es-ES" sz="1600" dirty="0" err="1">
                <a:solidFill>
                  <a:srgbClr val="002060"/>
                </a:solidFill>
              </a:rPr>
              <a:t>molt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  <a:r>
              <a:rPr lang="es-ES" sz="1600" dirty="0" err="1">
                <a:solidFill>
                  <a:srgbClr val="002060"/>
                </a:solidFill>
              </a:rPr>
              <a:t>importants</a:t>
            </a:r>
            <a:r>
              <a:rPr lang="es-ES" sz="1600" dirty="0">
                <a:solidFill>
                  <a:srgbClr val="002060"/>
                </a:solidFill>
              </a:rPr>
              <a:t> i </a:t>
            </a:r>
            <a:r>
              <a:rPr lang="es-ES" sz="1600" dirty="0" err="1">
                <a:solidFill>
                  <a:srgbClr val="002060"/>
                </a:solidFill>
              </a:rPr>
              <a:t>àmpliament</a:t>
            </a:r>
            <a:r>
              <a:rPr lang="es-ES" sz="1600" dirty="0">
                <a:solidFill>
                  <a:srgbClr val="002060"/>
                </a:solidFill>
              </a:rPr>
              <a:t> </a:t>
            </a:r>
            <a:r>
              <a:rPr lang="es-ES" sz="1600" dirty="0" err="1" smtClean="0">
                <a:solidFill>
                  <a:srgbClr val="002060"/>
                </a:solidFill>
              </a:rPr>
              <a:t>citats</a:t>
            </a:r>
            <a:r>
              <a:rPr lang="es-ES" sz="1600" dirty="0" smtClean="0">
                <a:solidFill>
                  <a:srgbClr val="002060"/>
                </a:solidFill>
              </a:rPr>
              <a:t>.</a:t>
            </a:r>
          </a:p>
          <a:p>
            <a:pPr algn="r"/>
            <a:r>
              <a:rPr lang="es-ES" sz="1600" dirty="0" err="1" smtClean="0">
                <a:solidFill>
                  <a:srgbClr val="002060"/>
                </a:solidFill>
              </a:rPr>
              <a:t>Són</a:t>
            </a:r>
            <a:r>
              <a:rPr lang="es-ES" sz="1600" dirty="0" smtClean="0">
                <a:solidFill>
                  <a:srgbClr val="002060"/>
                </a:solidFill>
              </a:rPr>
              <a:t> </a:t>
            </a:r>
            <a:r>
              <a:rPr lang="es-ES" sz="1600" dirty="0" err="1" smtClean="0">
                <a:solidFill>
                  <a:srgbClr val="002060"/>
                </a:solidFill>
              </a:rPr>
              <a:t>difícils</a:t>
            </a:r>
            <a:r>
              <a:rPr lang="es-ES" sz="1600" dirty="0" smtClean="0">
                <a:solidFill>
                  <a:srgbClr val="002060"/>
                </a:solidFill>
              </a:rPr>
              <a:t> de consultar</a:t>
            </a:r>
          </a:p>
          <a:p>
            <a:pPr algn="r"/>
            <a:r>
              <a:rPr lang="es-ES" sz="1600" dirty="0" smtClean="0">
                <a:solidFill>
                  <a:srgbClr val="002060"/>
                </a:solidFill>
              </a:rPr>
              <a:t>Perilla la </a:t>
            </a:r>
            <a:r>
              <a:rPr lang="es-ES" sz="1600" dirty="0" err="1" smtClean="0">
                <a:solidFill>
                  <a:srgbClr val="002060"/>
                </a:solidFill>
              </a:rPr>
              <a:t>seva</a:t>
            </a:r>
            <a:r>
              <a:rPr lang="es-ES" sz="1600" dirty="0" smtClean="0">
                <a:solidFill>
                  <a:srgbClr val="002060"/>
                </a:solidFill>
              </a:rPr>
              <a:t> </a:t>
            </a:r>
            <a:r>
              <a:rPr lang="es-ES" sz="1600" dirty="0" err="1" smtClean="0">
                <a:solidFill>
                  <a:srgbClr val="002060"/>
                </a:solidFill>
              </a:rPr>
              <a:t>conservació</a:t>
            </a:r>
            <a:r>
              <a:rPr lang="es-ES" sz="1600" dirty="0" smtClean="0">
                <a:solidFill>
                  <a:srgbClr val="002060"/>
                </a:solidFill>
              </a:rPr>
              <a:t> a </a:t>
            </a:r>
            <a:r>
              <a:rPr lang="es-ES" sz="1600" dirty="0" err="1" smtClean="0">
                <a:solidFill>
                  <a:srgbClr val="002060"/>
                </a:solidFill>
              </a:rPr>
              <a:t>llarg</a:t>
            </a:r>
            <a:r>
              <a:rPr lang="es-ES" sz="1600" dirty="0" smtClean="0">
                <a:solidFill>
                  <a:srgbClr val="002060"/>
                </a:solidFill>
              </a:rPr>
              <a:t> </a:t>
            </a:r>
            <a:r>
              <a:rPr lang="es-ES" sz="1600" dirty="0" err="1" smtClean="0">
                <a:solidFill>
                  <a:srgbClr val="002060"/>
                </a:solidFill>
              </a:rPr>
              <a:t>termini</a:t>
            </a:r>
            <a:r>
              <a:rPr lang="es-ES" sz="1600" dirty="0" smtClean="0">
                <a:solidFill>
                  <a:srgbClr val="002060"/>
                </a:solidFill>
              </a:rPr>
              <a:t> </a:t>
            </a:r>
          </a:p>
          <a:p>
            <a:pPr algn="r"/>
            <a:r>
              <a:rPr lang="en-US" sz="1600" dirty="0" smtClean="0">
                <a:solidFill>
                  <a:srgbClr val="002060"/>
                </a:solidFill>
              </a:rPr>
              <a:t>No </a:t>
            </a:r>
            <a:r>
              <a:rPr lang="en-US" sz="1600" dirty="0" err="1" smtClean="0">
                <a:solidFill>
                  <a:srgbClr val="002060"/>
                </a:solidFill>
              </a:rPr>
              <a:t>és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previsible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que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siguin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objecte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err="1" smtClean="0">
                <a:solidFill>
                  <a:srgbClr val="002060"/>
                </a:solidFill>
              </a:rPr>
              <a:t>d’atenció</a:t>
            </a:r>
            <a:r>
              <a:rPr lang="en-US" sz="1600" dirty="0" smtClean="0">
                <a:solidFill>
                  <a:srgbClr val="002060"/>
                </a:solidFill>
              </a:rPr>
              <a:t> per </a:t>
            </a:r>
          </a:p>
          <a:p>
            <a:pPr algn="r"/>
            <a:r>
              <a:rPr lang="en-US" sz="1600" dirty="0" smtClean="0">
                <a:solidFill>
                  <a:srgbClr val="002060"/>
                </a:solidFill>
              </a:rPr>
              <a:t>part </a:t>
            </a:r>
            <a:r>
              <a:rPr lang="en-US" sz="1600" dirty="0" err="1" smtClean="0">
                <a:solidFill>
                  <a:srgbClr val="002060"/>
                </a:solidFill>
              </a:rPr>
              <a:t>dels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grans</a:t>
            </a:r>
            <a:r>
              <a:rPr lang="en-US" sz="1600" dirty="0" smtClean="0">
                <a:solidFill>
                  <a:srgbClr val="002060"/>
                </a:solidFill>
              </a:rPr>
              <a:t> editors</a:t>
            </a:r>
            <a:endParaRPr lang="es-ES" sz="1600" dirty="0" smtClean="0">
              <a:solidFill>
                <a:srgbClr val="002060"/>
              </a:solidFill>
            </a:endParaRPr>
          </a:p>
        </p:txBody>
      </p:sp>
      <p:sp>
        <p:nvSpPr>
          <p:cNvPr id="13" name="Rectangle 9"/>
          <p:cNvSpPr txBox="1">
            <a:spLocks noChangeArrowheads="1"/>
          </p:cNvSpPr>
          <p:nvPr/>
        </p:nvSpPr>
        <p:spPr>
          <a:xfrm>
            <a:off x="2768648" y="59800"/>
            <a:ext cx="6151712" cy="68341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b="1" dirty="0" err="1" smtClean="0">
                <a:solidFill>
                  <a:srgbClr val="FF0000"/>
                </a:solidFill>
              </a:rPr>
              <a:t>Març</a:t>
            </a:r>
            <a:r>
              <a:rPr lang="fr-FR" sz="1800" b="1" dirty="0" smtClean="0">
                <a:solidFill>
                  <a:srgbClr val="FF0000"/>
                </a:solidFill>
              </a:rPr>
              <a:t> de 2010 </a:t>
            </a:r>
            <a:br>
              <a:rPr lang="fr-FR" sz="1800" b="1" dirty="0" smtClean="0">
                <a:solidFill>
                  <a:srgbClr val="FF0000"/>
                </a:solidFill>
              </a:rPr>
            </a:br>
            <a:r>
              <a:rPr lang="fr-FR" sz="1800" b="1" dirty="0" err="1" smtClean="0">
                <a:solidFill>
                  <a:srgbClr val="FF0000"/>
                </a:solidFill>
              </a:rPr>
              <a:t>Neix</a:t>
            </a:r>
            <a:r>
              <a:rPr lang="fr-FR" sz="1800" b="1" dirty="0" smtClean="0">
                <a:solidFill>
                  <a:srgbClr val="FF0000"/>
                </a:solidFill>
              </a:rPr>
              <a:t> la Biblioteca Digital de les </a:t>
            </a:r>
            <a:r>
              <a:rPr lang="fr-FR" sz="1800" b="1" dirty="0" err="1" smtClean="0">
                <a:solidFill>
                  <a:srgbClr val="FF0000"/>
                </a:solidFill>
              </a:rPr>
              <a:t>Illes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 smtClean="0">
                <a:solidFill>
                  <a:srgbClr val="FF0000"/>
                </a:solidFill>
              </a:rPr>
              <a:t>Balears</a:t>
            </a:r>
            <a:endParaRPr lang="ca-ES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440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323528" y="3516476"/>
            <a:ext cx="4176464" cy="2399705"/>
            <a:chOff x="323528" y="3516476"/>
            <a:chExt cx="4176464" cy="2399705"/>
          </a:xfrm>
        </p:grpSpPr>
        <p:sp>
          <p:nvSpPr>
            <p:cNvPr id="5" name="Rectángulo redondeado 4"/>
            <p:cNvSpPr/>
            <p:nvPr/>
          </p:nvSpPr>
          <p:spPr bwMode="auto">
            <a:xfrm>
              <a:off x="323528" y="3516476"/>
              <a:ext cx="4176464" cy="2399705"/>
            </a:xfrm>
            <a:prstGeom prst="roundRect">
              <a:avLst/>
            </a:prstGeom>
            <a:solidFill>
              <a:srgbClr val="C00000">
                <a:alpha val="1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N W3"/>
                <a:cs typeface="ヒラギノ角ゴ ProN W3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539552" y="4498401"/>
              <a:ext cx="396044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a-ES" sz="2400" dirty="0" smtClean="0">
                  <a:latin typeface="Gill Sans"/>
                  <a:cs typeface="Gill Sans"/>
                </a:rPr>
                <a:t>Fons antic i col·leccions</a:t>
              </a:r>
            </a:p>
            <a:p>
              <a:r>
                <a:rPr lang="ca-ES" sz="2400" dirty="0" smtClean="0">
                  <a:latin typeface="Gill Sans"/>
                  <a:cs typeface="Gill Sans"/>
                </a:rPr>
                <a:t>especials</a:t>
              </a:r>
              <a:endParaRPr lang="ca-ES" sz="2400" dirty="0">
                <a:latin typeface="Gill Sans"/>
                <a:cs typeface="Gill Sans"/>
              </a:endParaRP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1691680" y="3540283"/>
              <a:ext cx="165618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800000"/>
                  </a:solidFill>
                  <a:latin typeface="Gill Sans"/>
                  <a:cs typeface="Gill Sans"/>
                </a:rPr>
                <a:t>0</a:t>
              </a:r>
              <a:r>
                <a:rPr lang="es-ES" sz="6000" dirty="0" smtClean="0">
                  <a:solidFill>
                    <a:srgbClr val="800000"/>
                  </a:solidFill>
                  <a:latin typeface="Arial"/>
                  <a:cs typeface="Arial"/>
                </a:rPr>
                <a:t>3</a:t>
              </a:r>
              <a:endParaRPr lang="es-ES" sz="6000" dirty="0">
                <a:solidFill>
                  <a:srgbClr val="80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4716016" y="3516476"/>
            <a:ext cx="4176464" cy="2399705"/>
            <a:chOff x="4716016" y="3516476"/>
            <a:chExt cx="4176464" cy="2399705"/>
          </a:xfrm>
        </p:grpSpPr>
        <p:sp>
          <p:nvSpPr>
            <p:cNvPr id="3" name="Rectángulo redondeado 2"/>
            <p:cNvSpPr/>
            <p:nvPr/>
          </p:nvSpPr>
          <p:spPr bwMode="auto">
            <a:xfrm>
              <a:off x="4716016" y="3516476"/>
              <a:ext cx="4176464" cy="2399705"/>
            </a:xfrm>
            <a:prstGeom prst="roundRect">
              <a:avLst/>
            </a:prstGeom>
            <a:solidFill>
              <a:srgbClr val="FF6600">
                <a:alpha val="28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N W3"/>
                <a:cs typeface="ヒラギノ角ゴ ProN W3"/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4968552" y="4519421"/>
              <a:ext cx="392392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a-ES" sz="2400" dirty="0" smtClean="0">
                  <a:latin typeface="Gill Sans"/>
                  <a:cs typeface="Gill Sans"/>
                </a:rPr>
                <a:t>Cooperació al desenvolupament i polítiques socials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6049928" y="3555888"/>
              <a:ext cx="165618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FF6600"/>
                  </a:solidFill>
                  <a:latin typeface="Gill Sans"/>
                  <a:cs typeface="Gill Sans"/>
                </a:rPr>
                <a:t>0</a:t>
              </a:r>
              <a:r>
                <a:rPr lang="es-ES" sz="6000" dirty="0">
                  <a:solidFill>
                    <a:srgbClr val="FF6600"/>
                  </a:solidFill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323528" y="779214"/>
            <a:ext cx="4176464" cy="2593246"/>
            <a:chOff x="323528" y="779214"/>
            <a:chExt cx="4176464" cy="2593246"/>
          </a:xfrm>
        </p:grpSpPr>
        <p:sp>
          <p:nvSpPr>
            <p:cNvPr id="6" name="Rectángulo redondeado 5"/>
            <p:cNvSpPr/>
            <p:nvPr/>
          </p:nvSpPr>
          <p:spPr bwMode="auto">
            <a:xfrm>
              <a:off x="323528" y="780172"/>
              <a:ext cx="4176464" cy="2592288"/>
            </a:xfrm>
            <a:prstGeom prst="roundRect">
              <a:avLst/>
            </a:prstGeom>
            <a:solidFill>
              <a:srgbClr val="297F25">
                <a:alpha val="28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N W3"/>
                <a:cs typeface="ヒラギノ角ゴ ProN W3"/>
              </a:endParaRPr>
            </a:p>
          </p:txBody>
        </p:sp>
        <p:sp>
          <p:nvSpPr>
            <p:cNvPr id="7" name="Rectangle 5"/>
            <p:cNvSpPr txBox="1">
              <a:spLocks noChangeArrowheads="1"/>
            </p:cNvSpPr>
            <p:nvPr/>
          </p:nvSpPr>
          <p:spPr>
            <a:xfrm>
              <a:off x="539552" y="1728537"/>
              <a:ext cx="3816424" cy="1256389"/>
            </a:xfrm>
            <a:prstGeom prst="rect">
              <a:avLst/>
            </a:prstGeom>
          </p:spPr>
          <p:txBody>
            <a:bodyPr/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rgbClr val="3462C0"/>
                  </a:solidFill>
                  <a:latin typeface="Gill Sans"/>
                  <a:ea typeface="+mn-ea"/>
                  <a:cs typeface="Gill San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rgbClr val="3462C0"/>
                  </a:solidFill>
                  <a:latin typeface="Gill Sans"/>
                  <a:ea typeface="+mn-ea"/>
                  <a:cs typeface="Gill San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rgbClr val="3462C0"/>
                  </a:solidFill>
                  <a:latin typeface="Gill Sans"/>
                  <a:ea typeface="+mn-ea"/>
                  <a:cs typeface="Gill San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rgbClr val="3462C0"/>
                  </a:solidFill>
                  <a:latin typeface="Gill Sans"/>
                  <a:ea typeface="+mn-ea"/>
                  <a:cs typeface="Gill San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rgbClr val="3462C0"/>
                  </a:solidFill>
                  <a:latin typeface="Gill Sans"/>
                  <a:ea typeface="+mn-ea"/>
                  <a:cs typeface="Gill San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/>
                <a:buNone/>
              </a:pPr>
              <a:r>
                <a:rPr lang="ca-ES" sz="2400" dirty="0" smtClean="0">
                  <a:solidFill>
                    <a:schemeClr val="tx1"/>
                  </a:solidFill>
                </a:rPr>
                <a:t>Producció científica i cultural de la UIB i de les Illes Balears</a:t>
              </a:r>
            </a:p>
            <a:p>
              <a:pPr>
                <a:lnSpc>
                  <a:spcPct val="80000"/>
                </a:lnSpc>
              </a:pPr>
              <a:endParaRPr lang="ca-ES" sz="24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80000"/>
                </a:lnSpc>
              </a:pPr>
              <a:endParaRPr lang="ca-ES" sz="2400" dirty="0" smtClean="0"/>
            </a:p>
            <a:p>
              <a:pPr>
                <a:lnSpc>
                  <a:spcPct val="80000"/>
                </a:lnSpc>
              </a:pPr>
              <a:endParaRPr lang="ca-ES" sz="2400" dirty="0" smtClean="0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1712205" y="779214"/>
              <a:ext cx="165618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008000"/>
                  </a:solidFill>
                  <a:latin typeface="Gill Sans"/>
                  <a:cs typeface="Gill Sans"/>
                </a:rPr>
                <a:t>01</a:t>
              </a:r>
              <a:endParaRPr lang="es-ES" sz="600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4716016" y="779214"/>
            <a:ext cx="4176464" cy="2593246"/>
            <a:chOff x="4716016" y="779214"/>
            <a:chExt cx="4176464" cy="2593246"/>
          </a:xfrm>
        </p:grpSpPr>
        <p:sp>
          <p:nvSpPr>
            <p:cNvPr id="4" name="Rectángulo redondeado 3"/>
            <p:cNvSpPr/>
            <p:nvPr/>
          </p:nvSpPr>
          <p:spPr bwMode="auto">
            <a:xfrm>
              <a:off x="4716016" y="780172"/>
              <a:ext cx="4176464" cy="2592288"/>
            </a:xfrm>
            <a:prstGeom prst="roundRect">
              <a:avLst/>
            </a:prstGeom>
            <a:solidFill>
              <a:srgbClr val="C0D3FD">
                <a:alpha val="63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N W3"/>
                <a:cs typeface="ヒラギノ角ゴ ProN W3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076056" y="1727924"/>
              <a:ext cx="367240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a-ES" sz="2400" dirty="0" smtClean="0">
                  <a:latin typeface="Gill Sans"/>
                  <a:cs typeface="Gill Sans"/>
                </a:rPr>
                <a:t>Hemeroteca i premsa històrica de les</a:t>
              </a:r>
            </a:p>
            <a:p>
              <a:r>
                <a:rPr lang="ca-ES" sz="2400" dirty="0" smtClean="0">
                  <a:latin typeface="Gill Sans"/>
                  <a:cs typeface="Gill Sans"/>
                </a:rPr>
                <a:t>Illes Balears</a:t>
              </a:r>
              <a:endParaRPr lang="ca-ES" sz="2400" dirty="0">
                <a:latin typeface="Gill Sans"/>
                <a:cs typeface="Gill Sans"/>
              </a:endParaRP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5986786" y="779214"/>
              <a:ext cx="165618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chemeClr val="accent1">
                      <a:lumMod val="75000"/>
                    </a:schemeClr>
                  </a:solidFill>
                  <a:latin typeface="Gill Sans"/>
                  <a:cs typeface="Gill Sans"/>
                </a:rPr>
                <a:t>02</a:t>
              </a:r>
              <a:endParaRPr lang="es-ES" sz="60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endParaRPr>
            </a:p>
          </p:txBody>
        </p:sp>
      </p:grpSp>
      <p:sp>
        <p:nvSpPr>
          <p:cNvPr id="19" name="Rectangle 9"/>
          <p:cNvSpPr txBox="1">
            <a:spLocks noChangeArrowheads="1"/>
          </p:cNvSpPr>
          <p:nvPr/>
        </p:nvSpPr>
        <p:spPr>
          <a:xfrm>
            <a:off x="2649776" y="59800"/>
            <a:ext cx="6151712" cy="68341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b="1" dirty="0" err="1" smtClean="0">
                <a:solidFill>
                  <a:srgbClr val="FF0000"/>
                </a:solidFill>
              </a:rPr>
              <a:t>Març</a:t>
            </a:r>
            <a:r>
              <a:rPr lang="fr-FR" sz="1800" b="1" dirty="0" smtClean="0">
                <a:solidFill>
                  <a:srgbClr val="FF0000"/>
                </a:solidFill>
              </a:rPr>
              <a:t> de 2010 </a:t>
            </a:r>
            <a:br>
              <a:rPr lang="fr-FR" sz="1800" b="1" dirty="0" smtClean="0">
                <a:solidFill>
                  <a:srgbClr val="FF0000"/>
                </a:solidFill>
              </a:rPr>
            </a:br>
            <a:r>
              <a:rPr lang="fr-FR" sz="1800" b="1" dirty="0" err="1" smtClean="0">
                <a:solidFill>
                  <a:srgbClr val="FF0000"/>
                </a:solidFill>
              </a:rPr>
              <a:t>Neix</a:t>
            </a:r>
            <a:r>
              <a:rPr lang="fr-FR" sz="1800" b="1" dirty="0" smtClean="0">
                <a:solidFill>
                  <a:srgbClr val="FF0000"/>
                </a:solidFill>
              </a:rPr>
              <a:t> la Biblioteca Digital de les </a:t>
            </a:r>
            <a:r>
              <a:rPr lang="fr-FR" sz="1800" b="1" dirty="0" err="1" smtClean="0">
                <a:solidFill>
                  <a:srgbClr val="FF0000"/>
                </a:solidFill>
              </a:rPr>
              <a:t>Illes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 smtClean="0">
                <a:solidFill>
                  <a:srgbClr val="FF0000"/>
                </a:solidFill>
              </a:rPr>
              <a:t>Balears</a:t>
            </a:r>
            <a:endParaRPr lang="ca-ES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40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768372" y="333375"/>
            <a:ext cx="3207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a-ES" b="1" dirty="0" err="1" smtClean="0">
                <a:solidFill>
                  <a:srgbClr val="CC0000"/>
                </a:solidFill>
              </a:rPr>
              <a:t>Interoperatibilitat</a:t>
            </a:r>
            <a:r>
              <a:rPr lang="ca-ES" b="1" dirty="0" smtClean="0">
                <a:solidFill>
                  <a:srgbClr val="CC0000"/>
                </a:solidFill>
              </a:rPr>
              <a:t> </a:t>
            </a:r>
            <a:r>
              <a:rPr lang="ca-ES" b="1" dirty="0" smtClean="0">
                <a:solidFill>
                  <a:srgbClr val="CC0000"/>
                </a:solidFill>
              </a:rPr>
              <a:t>i difusió</a:t>
            </a:r>
            <a:endParaRPr lang="es-ES" dirty="0">
              <a:latin typeface="Times New Roman" pitchFamily="18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631018" y="980728"/>
            <a:ext cx="1800225" cy="576263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s-ES" sz="1400" dirty="0" err="1" smtClean="0">
                <a:solidFill>
                  <a:srgbClr val="F01100"/>
                </a:solidFill>
              </a:rPr>
              <a:t>Protocol</a:t>
            </a:r>
            <a:r>
              <a:rPr lang="es-ES" sz="1400" dirty="0" smtClean="0">
                <a:solidFill>
                  <a:srgbClr val="F01100"/>
                </a:solidFill>
              </a:rPr>
              <a:t> OAI-PMH</a:t>
            </a:r>
            <a:endParaRPr lang="es-ES" sz="1400" dirty="0">
              <a:solidFill>
                <a:srgbClr val="F01100"/>
              </a:solidFill>
            </a:endParaRPr>
          </a:p>
        </p:txBody>
      </p:sp>
      <p:grpSp>
        <p:nvGrpSpPr>
          <p:cNvPr id="42" name="41 Grupo"/>
          <p:cNvGrpSpPr/>
          <p:nvPr/>
        </p:nvGrpSpPr>
        <p:grpSpPr>
          <a:xfrm>
            <a:off x="179512" y="1556991"/>
            <a:ext cx="2808312" cy="1899567"/>
            <a:chOff x="179512" y="1556991"/>
            <a:chExt cx="2808312" cy="1899567"/>
          </a:xfrm>
        </p:grpSpPr>
        <p:cxnSp>
          <p:nvCxnSpPr>
            <p:cNvPr id="23" name="AutoShape 11"/>
            <p:cNvCxnSpPr>
              <a:cxnSpLocks noChangeShapeType="1"/>
              <a:stCxn id="22" idx="2"/>
            </p:cNvCxnSpPr>
            <p:nvPr/>
          </p:nvCxnSpPr>
          <p:spPr bwMode="auto">
            <a:xfrm>
              <a:off x="1531131" y="1556991"/>
              <a:ext cx="1587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26" name="17 Grupo"/>
            <p:cNvGrpSpPr>
              <a:grpSpLocks/>
            </p:cNvGrpSpPr>
            <p:nvPr/>
          </p:nvGrpSpPr>
          <p:grpSpPr bwMode="auto">
            <a:xfrm>
              <a:off x="179512" y="1944390"/>
              <a:ext cx="2808312" cy="1512168"/>
              <a:chOff x="2627784" y="1844675"/>
              <a:chExt cx="2808312" cy="1512168"/>
            </a:xfrm>
          </p:grpSpPr>
          <p:sp>
            <p:nvSpPr>
              <p:cNvPr id="28" name="AutoShape 25"/>
              <p:cNvSpPr>
                <a:spLocks noChangeArrowheads="1"/>
              </p:cNvSpPr>
              <p:nvPr/>
            </p:nvSpPr>
            <p:spPr bwMode="auto">
              <a:xfrm>
                <a:off x="2627784" y="1844675"/>
                <a:ext cx="2808312" cy="576263"/>
              </a:xfrm>
              <a:prstGeom prst="flowChartProcess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es-ES" sz="1400" dirty="0" err="1" smtClean="0">
                    <a:solidFill>
                      <a:srgbClr val="F01100"/>
                    </a:solidFill>
                  </a:rPr>
                  <a:t>Compatibilitat</a:t>
                </a:r>
                <a:r>
                  <a:rPr lang="es-ES" sz="1400" dirty="0" smtClean="0">
                    <a:solidFill>
                      <a:srgbClr val="F01100"/>
                    </a:solidFill>
                  </a:rPr>
                  <a:t> i </a:t>
                </a:r>
                <a:r>
                  <a:rPr lang="es-ES" sz="1400" dirty="0" err="1" smtClean="0">
                    <a:solidFill>
                      <a:srgbClr val="F01100"/>
                    </a:solidFill>
                  </a:rPr>
                  <a:t>interoperatibilitat</a:t>
                </a:r>
                <a:endParaRPr lang="es-ES" sz="1400" dirty="0">
                  <a:solidFill>
                    <a:srgbClr val="F01100"/>
                  </a:solidFill>
                </a:endParaRPr>
              </a:p>
            </p:txBody>
          </p:sp>
          <p:sp>
            <p:nvSpPr>
              <p:cNvPr id="29" name="AutoShape 26"/>
              <p:cNvSpPr>
                <a:spLocks noChangeArrowheads="1"/>
              </p:cNvSpPr>
              <p:nvPr/>
            </p:nvSpPr>
            <p:spPr bwMode="auto">
              <a:xfrm>
                <a:off x="2771800" y="2780581"/>
                <a:ext cx="2664295" cy="576262"/>
              </a:xfrm>
              <a:prstGeom prst="flowChart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r>
                  <a:rPr lang="es-ES" sz="1400" dirty="0" err="1" smtClean="0">
                    <a:solidFill>
                      <a:schemeClr val="bg1"/>
                    </a:solidFill>
                  </a:rPr>
                  <a:t>Recolectors</a:t>
                </a:r>
                <a:r>
                  <a:rPr lang="es-ES" sz="1400" dirty="0" smtClean="0">
                    <a:solidFill>
                      <a:schemeClr val="bg1"/>
                    </a:solidFill>
                  </a:rPr>
                  <a:t> de </a:t>
                </a:r>
                <a:r>
                  <a:rPr lang="es-ES" sz="1400" dirty="0" err="1" smtClean="0">
                    <a:solidFill>
                      <a:schemeClr val="bg1"/>
                    </a:solidFill>
                  </a:rPr>
                  <a:t>projectes</a:t>
                </a:r>
                <a:r>
                  <a:rPr lang="es-ES" sz="1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s-ES" sz="1400" dirty="0" err="1" smtClean="0">
                    <a:solidFill>
                      <a:schemeClr val="bg1"/>
                    </a:solidFill>
                  </a:rPr>
                  <a:t>digitals</a:t>
                </a:r>
                <a:endParaRPr lang="es-ES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0" name="AutoShape 28"/>
              <p:cNvCxnSpPr>
                <a:cxnSpLocks noChangeShapeType="1"/>
              </p:cNvCxnSpPr>
              <p:nvPr/>
            </p:nvCxnSpPr>
            <p:spPr bwMode="auto">
              <a:xfrm>
                <a:off x="3995738" y="2421806"/>
                <a:ext cx="1587" cy="3603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33" name="32 Grupo"/>
          <p:cNvGrpSpPr/>
          <p:nvPr/>
        </p:nvGrpSpPr>
        <p:grpSpPr>
          <a:xfrm>
            <a:off x="3275856" y="3019121"/>
            <a:ext cx="5418534" cy="1263030"/>
            <a:chOff x="3275856" y="3481561"/>
            <a:chExt cx="5418534" cy="1263030"/>
          </a:xfrm>
        </p:grpSpPr>
        <p:pic>
          <p:nvPicPr>
            <p:cNvPr id="34" name="33 Imagen" descr="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75856" y="3481561"/>
              <a:ext cx="2952328" cy="124710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35" name="34 Imagen" descr="europeana-logo-e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32240" y="3573016"/>
              <a:ext cx="1962150" cy="117157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835696" y="4978522"/>
            <a:ext cx="5330825" cy="936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>
            <a:flatTx/>
          </a:bodyPr>
          <a:lstStyle/>
          <a:p>
            <a:pPr algn="ctr"/>
            <a:r>
              <a:rPr lang="es-ES" dirty="0" err="1" smtClean="0">
                <a:solidFill>
                  <a:schemeClr val="bg1"/>
                </a:solidFill>
              </a:rPr>
              <a:t>Augment</a:t>
            </a:r>
            <a:r>
              <a:rPr lang="es-ES" dirty="0" smtClean="0">
                <a:solidFill>
                  <a:schemeClr val="bg1"/>
                </a:solidFill>
              </a:rPr>
              <a:t> de </a:t>
            </a:r>
            <a:r>
              <a:rPr lang="es-ES" dirty="0">
                <a:solidFill>
                  <a:schemeClr val="bg1"/>
                </a:solidFill>
              </a:rPr>
              <a:t>la </a:t>
            </a:r>
            <a:r>
              <a:rPr lang="es-ES" dirty="0" err="1">
                <a:solidFill>
                  <a:schemeClr val="bg1"/>
                </a:solidFill>
              </a:rPr>
              <a:t>visibilitat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dels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articles</a:t>
            </a:r>
            <a:r>
              <a:rPr lang="es-ES" dirty="0">
                <a:solidFill>
                  <a:schemeClr val="bg1"/>
                </a:solidFill>
              </a:rPr>
              <a:t> i </a:t>
            </a:r>
            <a:r>
              <a:rPr lang="es-ES" dirty="0" err="1">
                <a:solidFill>
                  <a:schemeClr val="bg1"/>
                </a:solidFill>
              </a:rPr>
              <a:t>documents</a:t>
            </a:r>
            <a:endParaRPr lang="es-ES" dirty="0">
              <a:solidFill>
                <a:schemeClr val="bg1"/>
              </a:solidFill>
            </a:endParaRPr>
          </a:p>
          <a:p>
            <a:pPr algn="ctr"/>
            <a:r>
              <a:rPr lang="es-ES" dirty="0" err="1" smtClean="0">
                <a:solidFill>
                  <a:schemeClr val="bg1"/>
                </a:solidFill>
              </a:rPr>
              <a:t>Augment</a:t>
            </a:r>
            <a:r>
              <a:rPr lang="es-ES" dirty="0" smtClean="0">
                <a:solidFill>
                  <a:schemeClr val="bg1"/>
                </a:solidFill>
              </a:rPr>
              <a:t> del </a:t>
            </a:r>
            <a:r>
              <a:rPr lang="es-ES" dirty="0">
                <a:solidFill>
                  <a:schemeClr val="bg1"/>
                </a:solidFill>
              </a:rPr>
              <a:t>nombre de </a:t>
            </a:r>
            <a:r>
              <a:rPr lang="es-ES" dirty="0" err="1">
                <a:solidFill>
                  <a:schemeClr val="bg1"/>
                </a:solidFill>
              </a:rPr>
              <a:t>citacions</a:t>
            </a:r>
            <a:endParaRPr lang="es-ES" dirty="0">
              <a:solidFill>
                <a:schemeClr val="bg1"/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3578804" y="1440112"/>
            <a:ext cx="4628250" cy="1111158"/>
            <a:chOff x="3275856" y="1597762"/>
            <a:chExt cx="4628250" cy="1111158"/>
          </a:xfrm>
        </p:grpSpPr>
        <p:pic>
          <p:nvPicPr>
            <p:cNvPr id="38" name="37 Imagen" descr="banner1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44208" y="1597762"/>
              <a:ext cx="1459898" cy="111115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39" name="38 Imagen" descr="logo_recolect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75856" y="1938355"/>
              <a:ext cx="2114550" cy="628650"/>
            </a:xfrm>
            <a:prstGeom prst="snip2Diag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88900" algn="tl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="" xmlns:p14="http://schemas.microsoft.com/office/powerpoint/2010/main" val="355740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 bwMode="auto">
          <a:xfrm>
            <a:off x="1376855" y="2081048"/>
            <a:ext cx="6295697" cy="259605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N W3"/>
              <a:cs typeface="ヒラギノ角ゴ ProN W3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2995523" y="3110596"/>
            <a:ext cx="326871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69 </a:t>
            </a:r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col·leccions</a:t>
            </a:r>
          </a:p>
          <a:p>
            <a:pPr algn="ctr"/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31.481 </a:t>
            </a:r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  <a:p>
            <a:pPr algn="ctr"/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906.468 </a:t>
            </a:r>
            <a:r>
              <a:rPr lang="ca-ES" sz="2400" dirty="0" smtClean="0">
                <a:solidFill>
                  <a:srgbClr val="000000"/>
                </a:solidFill>
                <a:latin typeface="Gill Sans"/>
                <a:cs typeface="Gill Sans"/>
              </a:rPr>
              <a:t>pàgines</a:t>
            </a:r>
          </a:p>
          <a:p>
            <a:endParaRPr lang="ca-ES" sz="3200" dirty="0" err="1" smtClean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2448910" y="2276872"/>
            <a:ext cx="419362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00B050"/>
                </a:solidFill>
                <a:latin typeface="Gill Sans"/>
                <a:cs typeface="Gill Sans"/>
              </a:rPr>
              <a:t>Biblioteca </a:t>
            </a:r>
            <a:r>
              <a:rPr lang="es-ES" sz="2400" dirty="0" smtClean="0">
                <a:solidFill>
                  <a:srgbClr val="00B050"/>
                </a:solidFill>
                <a:latin typeface="Gill Sans"/>
                <a:cs typeface="Gill Sans"/>
              </a:rPr>
              <a:t>Digital Illes Balears</a:t>
            </a:r>
            <a:endParaRPr lang="es-ES" sz="2400" dirty="0">
              <a:solidFill>
                <a:srgbClr val="00B050"/>
              </a:solidFill>
              <a:latin typeface="Gill Sans"/>
              <a:cs typeface="Gill Sans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376078" y="1052736"/>
            <a:ext cx="8568952" cy="76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a-ES" sz="3600" b="1" dirty="0" smtClean="0">
                <a:solidFill>
                  <a:srgbClr val="3462C0"/>
                </a:solidFill>
                <a:latin typeface="Gill Sans"/>
                <a:cs typeface="Gill Sans"/>
              </a:rPr>
              <a:t>FONS DOCUMENTAL</a:t>
            </a:r>
            <a:endParaRPr lang="ca-ES" b="1" dirty="0" smtClean="0">
              <a:solidFill>
                <a:srgbClr val="3462C0"/>
              </a:solidFill>
              <a:latin typeface="Gill Sans"/>
              <a:cs typeface="Gill Sans"/>
            </a:endParaRPr>
          </a:p>
          <a:p>
            <a:pPr>
              <a:lnSpc>
                <a:spcPct val="80000"/>
              </a:lnSpc>
              <a:defRPr/>
            </a:pPr>
            <a:endParaRPr lang="ca-ES" b="1" dirty="0" smtClean="0">
              <a:solidFill>
                <a:srgbClr val="3462C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4378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825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156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Universitat de les Illes Balears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López-Polín Hernanz</dc:creator>
  <cp:lastModifiedBy>UIB</cp:lastModifiedBy>
  <cp:revision>23</cp:revision>
  <dcterms:created xsi:type="dcterms:W3CDTF">2015-07-16T08:48:49Z</dcterms:created>
  <dcterms:modified xsi:type="dcterms:W3CDTF">2016-09-07T08:23:28Z</dcterms:modified>
</cp:coreProperties>
</file>